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74" r:id="rId8"/>
    <p:sldId id="275" r:id="rId9"/>
    <p:sldId id="263" r:id="rId10"/>
    <p:sldId id="264" r:id="rId11"/>
    <p:sldId id="265" r:id="rId12"/>
    <p:sldId id="266" r:id="rId13"/>
    <p:sldId id="267" r:id="rId14"/>
    <p:sldId id="268" r:id="rId15"/>
    <p:sldId id="276" r:id="rId16"/>
    <p:sldId id="277" r:id="rId17"/>
    <p:sldId id="278" r:id="rId18"/>
    <p:sldId id="269" r:id="rId19"/>
    <p:sldId id="270" r:id="rId20"/>
    <p:sldId id="271" r:id="rId21"/>
    <p:sldId id="272" r:id="rId22"/>
    <p:sldId id="279" r:id="rId23"/>
    <p:sldId id="27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2A0B75-CAEE-4F91-B965-4B849252D84E}" type="datetimeFigureOut">
              <a:rPr lang="en-US" smtClean="0"/>
              <a:pPr/>
              <a:t>12/17/2014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6BD925-1E00-4761-AA47-3F12C984BB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For discussion</a:t>
            </a:r>
            <a:endParaRPr lang="en-US"/>
          </a:p>
        </p:txBody>
      </p:sp>
      <p:sp>
        <p:nvSpPr>
          <p:cNvPr id="4" name="Slide Number Placeholder 3"/>
          <p:cNvSpPr>
            <a:spLocks noGrp="1"/>
          </p:cNvSpPr>
          <p:nvPr>
            <p:ph type="sldNum" sz="quarter" idx="10"/>
          </p:nvPr>
        </p:nvSpPr>
        <p:spPr/>
        <p:txBody>
          <a:bodyPr/>
          <a:lstStyle/>
          <a:p>
            <a:fld id="{C195120E-874E-4078-A332-2CEA4728BD6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12/17/2014</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12/17/2014</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12/17/2014</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12/17/2014</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12/17/2014</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12/17/2014</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12/17/2014</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12/17/2014</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12/17/2014</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12/17/2014</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12/17/2014</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12/17/2014</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الادمة </a:t>
            </a:r>
            <a:endParaRPr lang="en-US" dirty="0"/>
          </a:p>
        </p:txBody>
      </p:sp>
      <p:sp>
        <p:nvSpPr>
          <p:cNvPr id="3" name="Content Placeholder 2"/>
          <p:cNvSpPr>
            <a:spLocks noGrp="1"/>
          </p:cNvSpPr>
          <p:nvPr>
            <p:ph idx="1"/>
          </p:nvPr>
        </p:nvSpPr>
        <p:spPr/>
        <p:txBody>
          <a:bodyPr>
            <a:normAutofit fontScale="70000" lnSpcReduction="20000"/>
          </a:bodyPr>
          <a:lstStyle/>
          <a:p>
            <a:pPr algn="just" rtl="1"/>
            <a:r>
              <a:rPr lang="ar-IQ" dirty="0" smtClean="0"/>
              <a:t>تتكون الادمة من نسيج ضام كثيفغير منتظم , يتراوحسمكها مابين0.5- 3 ملم اواكثر وهي تقسم الى طبقتين :-</a:t>
            </a:r>
            <a:endParaRPr lang="en-US" dirty="0" smtClean="0"/>
          </a:p>
          <a:p>
            <a:pPr lvl="0" algn="just" rtl="1"/>
            <a:r>
              <a:rPr lang="ar-IQ" dirty="0" smtClean="0"/>
              <a:t>الطبقة الحليمية </a:t>
            </a:r>
            <a:r>
              <a:rPr lang="en-US" dirty="0" smtClean="0"/>
              <a:t>Papillary layer</a:t>
            </a:r>
            <a:r>
              <a:rPr lang="ar-IQ" dirty="0" smtClean="0"/>
              <a:t>: وتتالف من الياف كولجينية دقيقة وشبكية ومطاطة , وتكون ذات حروف </a:t>
            </a:r>
            <a:r>
              <a:rPr lang="en-US" dirty="0" smtClean="0"/>
              <a:t>ridges</a:t>
            </a:r>
            <a:r>
              <a:rPr lang="ar-IQ" dirty="0" smtClean="0"/>
              <a:t> وحليمات </a:t>
            </a:r>
            <a:r>
              <a:rPr lang="en-US" dirty="0" smtClean="0"/>
              <a:t>papillae</a:t>
            </a:r>
            <a:r>
              <a:rPr lang="ar-IQ" dirty="0" smtClean="0"/>
              <a:t> تتخذ شكل صفوف تبرز في الادمة , وهذه الحليمات اما ان تكون حاوية غلى نهايات عصبية (حليمات عصبية </a:t>
            </a:r>
            <a:r>
              <a:rPr lang="en-US" dirty="0" smtClean="0"/>
              <a:t>nervous papillae</a:t>
            </a:r>
            <a:r>
              <a:rPr lang="ar-IQ" dirty="0" smtClean="0"/>
              <a:t>) اوعروات من اوعية دموية شعرية (حليمات وعائية </a:t>
            </a:r>
            <a:r>
              <a:rPr lang="en-US" dirty="0" smtClean="0"/>
              <a:t>vascular papillae</a:t>
            </a:r>
            <a:r>
              <a:rPr lang="ar-IQ" dirty="0" smtClean="0"/>
              <a:t>) .</a:t>
            </a:r>
            <a:endParaRPr lang="en-US" dirty="0" smtClean="0"/>
          </a:p>
          <a:p>
            <a:pPr lvl="0" algn="just" rtl="1"/>
            <a:r>
              <a:rPr lang="ar-IQ" dirty="0" smtClean="0"/>
              <a:t>الطبقة الشبكية </a:t>
            </a:r>
            <a:r>
              <a:rPr lang="en-US" dirty="0" smtClean="0"/>
              <a:t>Reticular layer</a:t>
            </a:r>
            <a:r>
              <a:rPr lang="ar-IQ" dirty="0" smtClean="0"/>
              <a:t>: وهي طبقة من الياف كولجينية سميكة ومتقاطعة , غالبا ما تكون موازية للسطح كما توجد في هذه الطبقة الياف شبكية ومطاطة .</a:t>
            </a:r>
            <a:endParaRPr lang="en-US" dirty="0" smtClean="0"/>
          </a:p>
          <a:p>
            <a:pPr algn="just" rtl="1"/>
            <a:r>
              <a:rPr lang="ar-IQ" dirty="0" smtClean="0"/>
              <a:t>تظهر تحت الجلد طبقة يختلف سمكها حسب مناطق الجسم , كما تختلف في عدد الخلايا الدهنية تبعا للحالة التغذوية للجسم اضافة الى الاختلاف بين مناطق الجسم , وتكون محتوية على اجزاء من جريبات الشعر والغدد العرقية . تعرف هذه المنطقة , بالطبقة تحت الجلدية </a:t>
            </a:r>
            <a:r>
              <a:rPr lang="en-US" dirty="0" smtClean="0"/>
              <a:t>subcutaneous</a:t>
            </a:r>
            <a:r>
              <a:rPr lang="ar-IQ"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rtl="1"/>
            <a:r>
              <a:rPr lang="ar-IQ" b="1" dirty="0" smtClean="0"/>
              <a:t>لون الجلد </a:t>
            </a:r>
            <a:r>
              <a:rPr lang="en-US" b="1" dirty="0" smtClean="0"/>
              <a:t>Pigmentation </a:t>
            </a:r>
            <a:endParaRPr lang="en-US" dirty="0" smtClean="0"/>
          </a:p>
          <a:p>
            <a:pPr algn="just" rtl="1"/>
            <a:r>
              <a:rPr lang="ar-IQ" dirty="0" smtClean="0"/>
              <a:t>يعتمد لون الجلد على العوامل الاتية :- </a:t>
            </a:r>
            <a:endParaRPr lang="en-US" dirty="0" smtClean="0"/>
          </a:p>
          <a:p>
            <a:pPr lvl="0" algn="just" rtl="1"/>
            <a:r>
              <a:rPr lang="ar-IQ" dirty="0" smtClean="0"/>
              <a:t>لون الجلد نفسه ( الاصفر ) لوجود الكيراتين .</a:t>
            </a:r>
            <a:endParaRPr lang="en-US" dirty="0" smtClean="0"/>
          </a:p>
          <a:p>
            <a:pPr lvl="0" algn="just" rtl="1"/>
            <a:r>
              <a:rPr lang="ar-IQ" dirty="0" smtClean="0"/>
              <a:t>مدى غزارة الاوعية الدموية في الادمة .</a:t>
            </a:r>
            <a:endParaRPr lang="en-US" dirty="0" smtClean="0"/>
          </a:p>
          <a:p>
            <a:pPr lvl="0" algn="just" rtl="1"/>
            <a:r>
              <a:rPr lang="ar-IQ" dirty="0" smtClean="0"/>
              <a:t>كمية صبغة الميلانين الموجود في الطبقة المولدة والصفوف العميقة من الطبقة الشوكية .</a:t>
            </a:r>
            <a:endParaRPr lang="en-US" dirty="0" smtClean="0"/>
          </a:p>
          <a:p>
            <a:pPr algn="just" rtl="1"/>
            <a:r>
              <a:rPr lang="ar-IQ" dirty="0" smtClean="0"/>
              <a:t>ان صبغة الميلانين تنتج من خلايا تهاجر من العرف العصبي حيث تنتشر بين الخلايا الكيراتينية وضمن حويصلات الشعر . يتكون الميلانين بداخل اجسام ميلانية </a:t>
            </a:r>
            <a:r>
              <a:rPr lang="en-US" dirty="0" err="1" smtClean="0"/>
              <a:t>melanosomes</a:t>
            </a:r>
            <a:r>
              <a:rPr lang="ar-IQ" dirty="0" smtClean="0"/>
              <a:t> حبيبية توجد في السايتوبلازم , وتكون محتوية على انزيم </a:t>
            </a:r>
            <a:r>
              <a:rPr lang="en-US" dirty="0" err="1" smtClean="0"/>
              <a:t>tyrosinase</a:t>
            </a:r>
            <a:r>
              <a:rPr lang="ar-IQ" dirty="0" smtClean="0"/>
              <a:t>, ان تكون الاصباغ يتاثر بالعوامل الوراثية والهرمونية والبيئية .</a:t>
            </a:r>
            <a:endParaRPr lang="en-US" dirty="0" smtClean="0"/>
          </a:p>
          <a:p>
            <a:pPr algn="just" rtl="1"/>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lgn="just" rtl="1"/>
            <a:r>
              <a:rPr lang="ar-IQ" b="1" dirty="0" smtClean="0"/>
              <a:t>الاضافر</a:t>
            </a:r>
            <a:r>
              <a:rPr lang="ar-IQ" dirty="0" smtClean="0"/>
              <a:t> </a:t>
            </a:r>
            <a:r>
              <a:rPr lang="en-US" b="1" dirty="0" smtClean="0"/>
              <a:t>The nail</a:t>
            </a:r>
            <a:endParaRPr lang="en-US" dirty="0" smtClean="0"/>
          </a:p>
          <a:p>
            <a:pPr algn="just" rtl="1"/>
            <a:r>
              <a:rPr lang="ar-IQ" dirty="0" smtClean="0"/>
              <a:t>وهي صفائح متقرنة من حراشف بشرية غير متقشرة , شفافة, ذات كيراتين من النوع الصلب </a:t>
            </a:r>
            <a:r>
              <a:rPr lang="en-US" dirty="0" smtClean="0"/>
              <a:t>hard keratin</a:t>
            </a:r>
            <a:r>
              <a:rPr lang="ar-IQ" dirty="0" smtClean="0"/>
              <a:t>.يتالف الظفر من الاجزاء الاتية :- </a:t>
            </a:r>
            <a:endParaRPr lang="en-US" dirty="0" smtClean="0"/>
          </a:p>
          <a:p>
            <a:pPr lvl="0" algn="just" rtl="1"/>
            <a:r>
              <a:rPr lang="ar-IQ" dirty="0" smtClean="0"/>
              <a:t>جذر الظفر </a:t>
            </a:r>
            <a:r>
              <a:rPr lang="en-US" dirty="0" smtClean="0"/>
              <a:t>nail root</a:t>
            </a:r>
            <a:r>
              <a:rPr lang="ar-IQ" dirty="0" smtClean="0"/>
              <a:t>وهو الجزء غير الظاهر من الظفر والذي يشكل استمرارا للمنبت </a:t>
            </a:r>
            <a:r>
              <a:rPr lang="en-US" dirty="0" smtClean="0"/>
              <a:t>nail matrix</a:t>
            </a:r>
            <a:r>
              <a:rPr lang="ar-IQ" dirty="0" smtClean="0"/>
              <a:t>.</a:t>
            </a:r>
            <a:endParaRPr lang="en-US" dirty="0" smtClean="0"/>
          </a:p>
          <a:p>
            <a:pPr lvl="0" algn="just" rtl="1"/>
            <a:r>
              <a:rPr lang="ar-IQ" dirty="0" smtClean="0"/>
              <a:t>صفيحة الظفر </a:t>
            </a:r>
            <a:r>
              <a:rPr lang="en-US" dirty="0" smtClean="0"/>
              <a:t>nail plate</a:t>
            </a:r>
            <a:r>
              <a:rPr lang="ar-IQ" dirty="0" smtClean="0"/>
              <a:t> تتخذ شكل حرف </a:t>
            </a:r>
            <a:r>
              <a:rPr lang="en-US" dirty="0" smtClean="0"/>
              <a:t>U</a:t>
            </a:r>
            <a:r>
              <a:rPr lang="ar-IQ" dirty="0" smtClean="0"/>
              <a:t>. وتكون محاطة من الجوانب باخدود </a:t>
            </a:r>
            <a:r>
              <a:rPr lang="en-US" dirty="0" smtClean="0"/>
              <a:t>nail groove</a:t>
            </a:r>
            <a:r>
              <a:rPr lang="ar-IQ" dirty="0" smtClean="0"/>
              <a:t> ثم بجدار الظفر </a:t>
            </a:r>
            <a:r>
              <a:rPr lang="en-US" dirty="0" smtClean="0"/>
              <a:t>nail wall</a:t>
            </a:r>
            <a:r>
              <a:rPr lang="ar-IQ" dirty="0" smtClean="0"/>
              <a:t> وهي خالية من الغدد العرقية وجريبات الشعر .</a:t>
            </a:r>
            <a:endParaRPr lang="en-US" dirty="0" smtClean="0"/>
          </a:p>
          <a:p>
            <a:pPr lvl="0" algn="just" rtl="1"/>
            <a:r>
              <a:rPr lang="ar-IQ" dirty="0" smtClean="0"/>
              <a:t>الحافة الحرة </a:t>
            </a:r>
            <a:r>
              <a:rPr lang="en-US" dirty="0" smtClean="0"/>
              <a:t>free ridge</a:t>
            </a:r>
            <a:r>
              <a:rPr lang="ar-IQ" dirty="0" smtClean="0"/>
              <a:t> وهي الجزء البارز غير الملتصق من الظفر.</a:t>
            </a:r>
            <a:endParaRPr lang="en-US" dirty="0" smtClean="0"/>
          </a:p>
          <a:p>
            <a:pPr algn="just"/>
            <a:r>
              <a:rPr lang="ar-IQ" dirty="0" smtClean="0"/>
              <a:t>يستند الظفر الى جزء من البشرة يتالف من الطبقة المولدة والطبقة الشوكية والذي يدعى بوسادة الظفر </a:t>
            </a:r>
            <a:r>
              <a:rPr lang="en-US" dirty="0" smtClean="0"/>
              <a:t>nail bed </a:t>
            </a:r>
            <a:r>
              <a:rPr lang="ar-IQ" dirty="0" smtClean="0"/>
              <a:t>وعادة يكون منبت الظفر هو المسؤول عن الاستطالة في الظفر , اما المنطقة البيضاء القريبة من جذر الظفر تدعى بالهليل </a:t>
            </a:r>
            <a:r>
              <a:rPr lang="en-US" dirty="0" err="1" smtClean="0"/>
              <a:t>lunula</a:t>
            </a:r>
            <a:r>
              <a:rPr lang="ar-IQ" dirty="0" smtClean="0"/>
              <a:t> . ويعود سبب بياضها الى عدم اكتمال التقرن فيها , وتعرف الطبقة المتقرنة من الجلد المغطية لجزء من الهليل بفوق الظفر</a:t>
            </a:r>
            <a:r>
              <a:rPr lang="en-US" dirty="0" err="1" smtClean="0"/>
              <a:t>eponychium</a:t>
            </a:r>
            <a:r>
              <a:rPr lang="ar-IQ" dirty="0" smtClean="0"/>
              <a:t> اما الطبقة المتقرنة من الجلد الواقعة تحت الجزء الحر من الظفر تسمى بتحت الظفر </a:t>
            </a:r>
            <a:r>
              <a:rPr lang="en-US" dirty="0" err="1" smtClean="0"/>
              <a:t>hyponychium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rtl="1">
              <a:buNone/>
            </a:pPr>
            <a:r>
              <a:rPr lang="ar-IQ" b="1" dirty="0" smtClean="0"/>
              <a:t>الشعرة</a:t>
            </a:r>
            <a:r>
              <a:rPr lang="ar-IQ" dirty="0" smtClean="0"/>
              <a:t> </a:t>
            </a:r>
            <a:r>
              <a:rPr lang="en-US" b="1" dirty="0" smtClean="0"/>
              <a:t>The hair</a:t>
            </a:r>
            <a:endParaRPr lang="en-US" dirty="0" smtClean="0"/>
          </a:p>
          <a:p>
            <a:pPr algn="just" rtl="1">
              <a:buNone/>
            </a:pPr>
            <a:r>
              <a:rPr lang="ar-IQ" dirty="0" smtClean="0"/>
              <a:t>الشعر عبارة عن خيوط مطاطة متقرنة تنشا من البشرة ويتالف كل منها من :- </a:t>
            </a:r>
            <a:endParaRPr lang="en-US" dirty="0" smtClean="0"/>
          </a:p>
          <a:p>
            <a:pPr lvl="0" algn="just" rtl="1">
              <a:buNone/>
            </a:pPr>
            <a:r>
              <a:rPr lang="ar-IQ" dirty="0" smtClean="0"/>
              <a:t>القصبة </a:t>
            </a:r>
            <a:r>
              <a:rPr lang="en-US" dirty="0" smtClean="0"/>
              <a:t>shift</a:t>
            </a:r>
            <a:r>
              <a:rPr lang="ar-IQ" dirty="0" smtClean="0"/>
              <a:t>  وتكون حرة </a:t>
            </a:r>
            <a:endParaRPr lang="en-US" dirty="0" smtClean="0"/>
          </a:p>
          <a:p>
            <a:pPr algn="r">
              <a:buNone/>
            </a:pPr>
            <a:r>
              <a:rPr lang="ar-IQ" dirty="0" smtClean="0"/>
              <a:t>الجذر </a:t>
            </a:r>
            <a:r>
              <a:rPr lang="en-US" dirty="0" smtClean="0"/>
              <a:t>root</a:t>
            </a:r>
            <a:r>
              <a:rPr lang="ar-IQ" dirty="0" smtClean="0"/>
              <a:t> والذي يحاط بجريبة الشعر </a:t>
            </a:r>
            <a:r>
              <a:rPr lang="en-US" dirty="0" smtClean="0"/>
              <a:t>hair follicle </a:t>
            </a:r>
            <a:r>
              <a:rPr lang="ar-IQ" dirty="0" smtClean="0"/>
              <a:t>تتسع في نهايتها السفلى مكونةبصلة الشعرة </a:t>
            </a:r>
            <a:r>
              <a:rPr lang="en-US" dirty="0" smtClean="0"/>
              <a:t>hair bulb</a:t>
            </a:r>
            <a:r>
              <a:rPr lang="ar-IQ" dirty="0" smtClean="0"/>
              <a:t> والتي تنبعج نحو الداخل بواسطة حليمة </a:t>
            </a:r>
            <a:r>
              <a:rPr lang="en-US" dirty="0" smtClean="0"/>
              <a:t>papillae</a:t>
            </a:r>
            <a:r>
              <a:rPr lang="ar-IQ" dirty="0" smtClean="0"/>
              <a:t> من نسيج ضام ظو غالبا ما يرافق الجريبة غدة دهنية وحزمة من الياف عضلية ملساء تعرف بالعضلة الناصبة للشعرة </a:t>
            </a:r>
            <a:r>
              <a:rPr lang="en-US" dirty="0" err="1" smtClean="0"/>
              <a:t>arrector</a:t>
            </a:r>
            <a:r>
              <a:rPr lang="en-US" dirty="0" smtClean="0"/>
              <a:t> </a:t>
            </a:r>
            <a:r>
              <a:rPr lang="en-US" dirty="0" err="1" smtClean="0"/>
              <a:t>pili</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rtl="1"/>
            <a:r>
              <a:rPr lang="ar-IQ" b="1" dirty="0" smtClean="0"/>
              <a:t>تركيب الشعرة </a:t>
            </a:r>
            <a:r>
              <a:rPr lang="en-US" b="1" dirty="0" smtClean="0"/>
              <a:t>structure of the hair</a:t>
            </a:r>
            <a:endParaRPr lang="en-US" dirty="0" smtClean="0"/>
          </a:p>
          <a:p>
            <a:pPr algn="just" rtl="1"/>
            <a:r>
              <a:rPr lang="ar-IQ" dirty="0" smtClean="0"/>
              <a:t>تتالف الشعرة من خلايا بشرية مرتبة في ثلاث دوائر متحدة المركز هي :</a:t>
            </a:r>
            <a:endParaRPr lang="en-US" dirty="0" smtClean="0"/>
          </a:p>
          <a:p>
            <a:pPr lvl="0" algn="just" rtl="1"/>
            <a:r>
              <a:rPr lang="ar-IQ" dirty="0" smtClean="0"/>
              <a:t>اللب </a:t>
            </a:r>
            <a:r>
              <a:rPr lang="en-US" dirty="0" smtClean="0"/>
              <a:t>medulla </a:t>
            </a:r>
            <a:r>
              <a:rPr lang="ar-IQ" dirty="0" smtClean="0"/>
              <a:t>ويتكون من 2-3 طبقات من خلايا مجعدة اومكعبة ذات كيراتين طري تنفصل جزئيا عن بعضها بفسح هوائية . يشكل اللب الذي ينعدم في بعض انواع الشعر مثل الشعر الرفيع , المحور المركزي .</a:t>
            </a:r>
            <a:endParaRPr lang="en-US" dirty="0" smtClean="0"/>
          </a:p>
          <a:p>
            <a:pPr lvl="0" algn="just" rtl="1"/>
            <a:r>
              <a:rPr lang="ar-IQ" dirty="0" smtClean="0"/>
              <a:t>القشرة </a:t>
            </a:r>
            <a:r>
              <a:rPr lang="en-US" dirty="0" smtClean="0"/>
              <a:t>cortex </a:t>
            </a:r>
            <a:r>
              <a:rPr lang="ar-IQ" dirty="0" smtClean="0"/>
              <a:t> :- تتكون من عدة طبقات من خلايا طويلة مغزلية , يكون فيها الكيراتين من النوع الصلب وتكون ذات حبيبات صباغية .كما ان الفسح بين الخلايا ذات حبيبات صباغية وهواء .</a:t>
            </a:r>
            <a:endParaRPr lang="en-US" dirty="0" smtClean="0"/>
          </a:p>
          <a:p>
            <a:pPr lvl="0" algn="just" rtl="1"/>
            <a:r>
              <a:rPr lang="ar-IQ" dirty="0" smtClean="0"/>
              <a:t>القشيرة </a:t>
            </a:r>
            <a:r>
              <a:rPr lang="en-US" dirty="0" smtClean="0"/>
              <a:t>cuticle</a:t>
            </a:r>
            <a:r>
              <a:rPr lang="ar-IQ" dirty="0" smtClean="0"/>
              <a:t> :- وهي طبقة سطحية واحدة من خلايا رقيقة وشفافة متقرنة عديمة النواة عدا الموجودة في قاعدة الشعرة . تترتب الخلايا فوق بعضها البعض , وتكون حافاتها الحرة متجهة الى الاعلى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228600"/>
            <a:ext cx="9144000"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228600"/>
            <a:ext cx="9143999" cy="6629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28600" y="0"/>
            <a:ext cx="85344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rtl="1"/>
            <a:r>
              <a:rPr lang="ar-IQ" b="1" dirty="0" smtClean="0"/>
              <a:t>جريبة الشعرة</a:t>
            </a:r>
            <a:r>
              <a:rPr lang="en-US" b="1" dirty="0" smtClean="0"/>
              <a:t> hair follicle  The </a:t>
            </a:r>
            <a:endParaRPr lang="en-US" dirty="0" smtClean="0"/>
          </a:p>
          <a:p>
            <a:pPr algn="just" rtl="1"/>
            <a:r>
              <a:rPr lang="ar-IQ" dirty="0" smtClean="0"/>
              <a:t>الجريبة غمد مؤلف من نسيج ضام خارجي ينشا من الادمة ويعرف بغلاف الجذر الادمي </a:t>
            </a:r>
            <a:r>
              <a:rPr lang="en-US" dirty="0" smtClean="0"/>
              <a:t>dermal root sheath </a:t>
            </a:r>
            <a:r>
              <a:rPr lang="ar-IQ" dirty="0" smtClean="0"/>
              <a:t> , واخر ظهاري داخلي ينشا من البشرة ويعرف بغلاف الجذر البشري </a:t>
            </a:r>
            <a:r>
              <a:rPr lang="en-US" dirty="0" smtClean="0"/>
              <a:t>Epidermal root sheath</a:t>
            </a:r>
            <a:r>
              <a:rPr lang="ar-IQ" dirty="0" smtClean="0"/>
              <a:t>.</a:t>
            </a:r>
            <a:endParaRPr lang="en-US" dirty="0" smtClean="0"/>
          </a:p>
          <a:p>
            <a:pPr algn="just" rtl="1"/>
            <a:r>
              <a:rPr lang="ar-IQ" b="1" dirty="0" smtClean="0"/>
              <a:t>غلاف الجذر الادمي</a:t>
            </a:r>
            <a:endParaRPr lang="en-US" dirty="0" smtClean="0"/>
          </a:p>
          <a:p>
            <a:pPr algn="just" rtl="1"/>
            <a:r>
              <a:rPr lang="ar-IQ" dirty="0" smtClean="0"/>
              <a:t>ان هذا الغلاف يتلف من ثلاث طبقات هي :- </a:t>
            </a:r>
            <a:endParaRPr lang="en-US" dirty="0" smtClean="0"/>
          </a:p>
          <a:p>
            <a:pPr lvl="0" algn="just" rtl="1"/>
            <a:r>
              <a:rPr lang="ar-IQ" dirty="0" smtClean="0"/>
              <a:t>خارجية مكونة من حزم من الياف كولجينية طولية الاتجاه .</a:t>
            </a:r>
            <a:endParaRPr lang="en-US" dirty="0" smtClean="0"/>
          </a:p>
          <a:p>
            <a:pPr lvl="0" algn="just" rtl="1"/>
            <a:r>
              <a:rPr lang="ar-IQ" dirty="0" smtClean="0"/>
              <a:t>وسطى وتكون خلوية ذات الياف دقيقة مرتبة دائريا .</a:t>
            </a:r>
            <a:endParaRPr lang="en-US" dirty="0" smtClean="0"/>
          </a:p>
          <a:p>
            <a:pPr algn="just" rtl="1"/>
            <a:r>
              <a:rPr lang="ar-IQ" dirty="0" smtClean="0"/>
              <a:t>داخلية : وتكون بشكل شريط ضيق ومتجانس يماثل الصفيحة القاعدية ويعرف بالغشاء الزجاجي </a:t>
            </a:r>
            <a:r>
              <a:rPr lang="en-US" dirty="0" smtClean="0"/>
              <a:t>glassy membrane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rtl="1"/>
            <a:r>
              <a:rPr lang="ar-IQ" b="1" dirty="0" smtClean="0"/>
              <a:t>غلاف الجذر البشري </a:t>
            </a:r>
            <a:endParaRPr lang="en-US" dirty="0" smtClean="0"/>
          </a:p>
          <a:p>
            <a:pPr algn="just" rtl="1"/>
            <a:r>
              <a:rPr lang="ar-IQ" dirty="0" smtClean="0"/>
              <a:t>ويتالف بدوره من غلافين هما :- </a:t>
            </a:r>
            <a:endParaRPr lang="en-US" dirty="0" smtClean="0"/>
          </a:p>
          <a:p>
            <a:pPr lvl="0" algn="just" rtl="1"/>
            <a:r>
              <a:rPr lang="ar-IQ" dirty="0" smtClean="0"/>
              <a:t>غلاف خارجي </a:t>
            </a:r>
            <a:r>
              <a:rPr lang="en-US" dirty="0" smtClean="0"/>
              <a:t>outer sheath</a:t>
            </a:r>
            <a:r>
              <a:rPr lang="ar-IQ" dirty="0" smtClean="0"/>
              <a:t>: ويتالف من صف واحد من خلايا طويلة وطبقة داخلية من خلايا مضلعة </a:t>
            </a:r>
            <a:endParaRPr lang="en-US" dirty="0" smtClean="0"/>
          </a:p>
          <a:p>
            <a:pPr lvl="0" algn="just" rtl="1"/>
            <a:r>
              <a:rPr lang="ar-IQ" dirty="0" smtClean="0"/>
              <a:t>غلاف داخلي </a:t>
            </a:r>
            <a:r>
              <a:rPr lang="en-US" dirty="0" smtClean="0"/>
              <a:t>Inner sheath </a:t>
            </a:r>
            <a:r>
              <a:rPr lang="ar-IQ" dirty="0" smtClean="0"/>
              <a:t> :- وهو غلاف متقرن يغلف جذر الشعرة النامي ولايمتد فوق نقطة دخول قناة الغدة العرقية . يقوم بافراز كيراتين طري . يتالف هذا الغلاف من :</a:t>
            </a:r>
            <a:endParaRPr lang="en-US" dirty="0" smtClean="0"/>
          </a:p>
          <a:p>
            <a:pPr algn="just" rtl="1"/>
            <a:r>
              <a:rPr lang="en-US" dirty="0" smtClean="0"/>
              <a:t>A </a:t>
            </a:r>
            <a:r>
              <a:rPr lang="ar-IQ" dirty="0" smtClean="0"/>
              <a:t>– طبقة هنلي </a:t>
            </a:r>
            <a:r>
              <a:rPr lang="en-US" dirty="0" err="1" smtClean="0"/>
              <a:t>Henles</a:t>
            </a:r>
            <a:r>
              <a:rPr lang="en-US" dirty="0" smtClean="0"/>
              <a:t> layer</a:t>
            </a:r>
            <a:r>
              <a:rPr lang="ar-IQ" dirty="0" smtClean="0"/>
              <a:t> : وتتالف من طبقة واحدة من خلايا مسطحة وتشكل امتداد لغلاف الجذرالبشري الخارجي .</a:t>
            </a:r>
            <a:endParaRPr lang="en-US" dirty="0" smtClean="0"/>
          </a:p>
          <a:p>
            <a:pPr algn="just" rtl="1">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Point Star 1"/>
          <p:cNvSpPr/>
          <p:nvPr/>
        </p:nvSpPr>
        <p:spPr>
          <a:xfrm>
            <a:off x="0" y="-381000"/>
            <a:ext cx="9144000" cy="7239000"/>
          </a:xfrm>
          <a:prstGeom prst="star7">
            <a:avLst/>
          </a:prstGeom>
          <a:blipFill>
            <a:blip r:embed="rId2"/>
            <a:tile tx="0" ty="0" sx="100000" sy="100000" flip="none" algn="tl"/>
          </a:blipFill>
          <a:ln>
            <a:solidFill>
              <a:srgbClr val="00B0F0"/>
            </a:solidFill>
          </a:ln>
          <a:effectLst>
            <a:glow rad="101600">
              <a:srgbClr val="66FF99">
                <a:alpha val="60000"/>
              </a:srgbClr>
            </a:glow>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C000"/>
              </a:solidFill>
              <a:latin typeface="FrankRuehl" pitchFamily="34" charset="-79"/>
              <a:ea typeface="BatangChe" pitchFamily="49" charset="-127"/>
              <a:cs typeface="FrankRuehl" pitchFamily="34" charset="-79"/>
            </a:endParaRPr>
          </a:p>
        </p:txBody>
      </p:sp>
      <p:sp>
        <p:nvSpPr>
          <p:cNvPr id="5" name="4-Point Star 4"/>
          <p:cNvSpPr/>
          <p:nvPr/>
        </p:nvSpPr>
        <p:spPr>
          <a:xfrm>
            <a:off x="304800" y="381000"/>
            <a:ext cx="914400" cy="914400"/>
          </a:xfrm>
          <a:prstGeom prst="star4">
            <a:avLst>
              <a:gd name="adj" fmla="val 122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4-Point Star 5"/>
          <p:cNvSpPr/>
          <p:nvPr/>
        </p:nvSpPr>
        <p:spPr>
          <a:xfrm>
            <a:off x="5791200" y="0"/>
            <a:ext cx="914400" cy="914400"/>
          </a:xfrm>
          <a:prstGeom prst="star4">
            <a:avLst>
              <a:gd name="adj" fmla="val 122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a:off x="609600" y="5257800"/>
            <a:ext cx="914400" cy="914400"/>
          </a:xfrm>
          <a:prstGeom prst="star4">
            <a:avLst>
              <a:gd name="adj" fmla="val 1229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4-Point Star 8"/>
          <p:cNvSpPr/>
          <p:nvPr/>
        </p:nvSpPr>
        <p:spPr>
          <a:xfrm>
            <a:off x="7772400" y="381000"/>
            <a:ext cx="914400" cy="914400"/>
          </a:xfrm>
          <a:prstGeom prst="star4">
            <a:avLst>
              <a:gd name="adj" fmla="val 122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4-Point Star 9"/>
          <p:cNvSpPr/>
          <p:nvPr/>
        </p:nvSpPr>
        <p:spPr>
          <a:xfrm>
            <a:off x="8001000" y="2362200"/>
            <a:ext cx="914400" cy="914400"/>
          </a:xfrm>
          <a:prstGeom prst="star4">
            <a:avLst>
              <a:gd name="adj" fmla="val 122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4-Point Star 10"/>
          <p:cNvSpPr/>
          <p:nvPr/>
        </p:nvSpPr>
        <p:spPr>
          <a:xfrm>
            <a:off x="0" y="2209800"/>
            <a:ext cx="914400" cy="914400"/>
          </a:xfrm>
          <a:prstGeom prst="star4">
            <a:avLst>
              <a:gd name="adj" fmla="val 122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4-Point Star 11"/>
          <p:cNvSpPr/>
          <p:nvPr/>
        </p:nvSpPr>
        <p:spPr>
          <a:xfrm>
            <a:off x="7696200" y="5410200"/>
            <a:ext cx="914400" cy="914400"/>
          </a:xfrm>
          <a:prstGeom prst="star4">
            <a:avLst>
              <a:gd name="adj" fmla="val 1229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4-Point Star 12"/>
          <p:cNvSpPr/>
          <p:nvPr/>
        </p:nvSpPr>
        <p:spPr>
          <a:xfrm>
            <a:off x="2286000" y="0"/>
            <a:ext cx="914400" cy="914400"/>
          </a:xfrm>
          <a:prstGeom prst="star4">
            <a:avLst>
              <a:gd name="adj" fmla="val 122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00201" y="1981200"/>
            <a:ext cx="6172200" cy="2308324"/>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600" b="1" dirty="0" smtClean="0">
                <a:solidFill>
                  <a:srgbClr val="FFFF00"/>
                </a:solidFill>
              </a:rPr>
              <a:t>قَالَ رَبِّ اشْرَحْ لِي صَدْرِي (25) وَيَسِّرْ لِي أَمْرِي (26) وَاحْلُلْ عُقْدَةً مِنْ لِسَانِي (27) يَفْقَهُوا قَوْلِي </a:t>
            </a:r>
            <a:endParaRPr lang="en-US" sz="3600" b="1" cap="none" spc="0" dirty="0">
              <a:ln w="50800"/>
              <a:solidFill>
                <a:srgbClr val="FFFF00"/>
              </a:solidFill>
              <a:effectLst/>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rtl="1"/>
            <a:r>
              <a:rPr lang="en-US" dirty="0" smtClean="0"/>
              <a:t>B</a:t>
            </a:r>
            <a:r>
              <a:rPr lang="ar-IQ" dirty="0" smtClean="0"/>
              <a:t>- طبقة هكسلي </a:t>
            </a:r>
            <a:r>
              <a:rPr lang="en-US" dirty="0" err="1" smtClean="0"/>
              <a:t>Huxleys</a:t>
            </a:r>
            <a:r>
              <a:rPr lang="en-US" dirty="0" smtClean="0"/>
              <a:t> layer</a:t>
            </a:r>
            <a:r>
              <a:rPr lang="ar-IQ" dirty="0" smtClean="0"/>
              <a:t> : وتتكون من صفوف عدة من خلايا كتطاولة , السطحية منها مفقودة او كثيفة النواة ,محتوية على حبيبات مادة الشعر </a:t>
            </a:r>
            <a:r>
              <a:rPr lang="en-US" dirty="0" err="1" smtClean="0"/>
              <a:t>trichohyalin</a:t>
            </a:r>
            <a:r>
              <a:rPr lang="ar-IQ" dirty="0" smtClean="0"/>
              <a:t>.</a:t>
            </a:r>
            <a:endParaRPr lang="en-US" dirty="0" smtClean="0"/>
          </a:p>
          <a:p>
            <a:pPr algn="just" rtl="1"/>
            <a:r>
              <a:rPr lang="en-US" dirty="0" smtClean="0"/>
              <a:t>C</a:t>
            </a:r>
            <a:r>
              <a:rPr lang="ar-IQ" dirty="0" smtClean="0"/>
              <a:t>- قشيرة غلاف الجذر </a:t>
            </a:r>
            <a:r>
              <a:rPr lang="en-US" dirty="0" smtClean="0"/>
              <a:t>The cuticle of the root sheath </a:t>
            </a:r>
            <a:r>
              <a:rPr lang="ar-IQ" dirty="0" smtClean="0"/>
              <a:t>: وهي تتكون من طبقة واحدة من حراشف متقرنة تتجه حافاتها الحرة نحو الاسفل وتتداخل مع حراشف قشيرة الشعرة المتجهة نحو الاعلى . وهذا التداخل يفسر سبب انسحاب غلاف الجذر عند انتزاع الشعرة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rtl="1"/>
            <a:r>
              <a:rPr lang="ar-IQ" b="1" dirty="0" smtClean="0"/>
              <a:t>غدد الجلد </a:t>
            </a:r>
            <a:r>
              <a:rPr lang="en-US" b="1" dirty="0" smtClean="0"/>
              <a:t>Glands of the skin </a:t>
            </a:r>
            <a:endParaRPr lang="en-US" dirty="0" smtClean="0"/>
          </a:p>
          <a:p>
            <a:pPr algn="r" rtl="1"/>
            <a:r>
              <a:rPr lang="ar-IQ" b="1" dirty="0" smtClean="0"/>
              <a:t>الغدد الدهنية او الزهمية </a:t>
            </a:r>
            <a:r>
              <a:rPr lang="en-US" b="1" dirty="0" smtClean="0"/>
              <a:t>sebaceous glands</a:t>
            </a:r>
            <a:r>
              <a:rPr lang="ar-IQ" b="1" dirty="0" smtClean="0"/>
              <a:t> :-</a:t>
            </a:r>
            <a:r>
              <a:rPr lang="ar-IQ" dirty="0" smtClean="0"/>
              <a:t> وتتصف هذه الغدة بانها حويصلية ,تقع في  الادمة وتحاط بمحفظة من نسيج ضام وتمتلىء بنسيج ظهاري طبقي ,ان هذه الغدد تعتبر من النوع الكلية الافراز</a:t>
            </a:r>
            <a:r>
              <a:rPr lang="en-US" dirty="0" err="1" smtClean="0"/>
              <a:t>Holocrine</a:t>
            </a:r>
            <a:r>
              <a:rPr lang="en-US" dirty="0" smtClean="0"/>
              <a:t> </a:t>
            </a:r>
            <a:r>
              <a:rPr lang="ar-IQ" dirty="0" smtClean="0"/>
              <a:t>وهنا يكون الافراز عبارة عن حطام الخلايا بضمنه القطيرات الدهنية ويعرف بالزهم </a:t>
            </a:r>
            <a:r>
              <a:rPr lang="en-US" dirty="0" smtClean="0"/>
              <a:t>sebum </a:t>
            </a:r>
            <a:r>
              <a:rPr lang="ar-IQ" dirty="0" smtClean="0"/>
              <a:t>.والمادة الزهمية تعمل على تزييت الشعر واعطائه الرائحة الخاصة . ان قنناة الغدة تكون قصيرة وواسعة ومبطنة بنسيج ظهاري طبقي حرشفي يقل عدد طبقاته باتجاه الجريبة ,وعادة تفتح القناة  في جريبة الشعرة او على السطح الحر للجلد وعموما تنعدم الغدد الدهنية في راحة اليد واخمص القدم ويتم الافراز بمساعدة تقلص العضلة الناصبة للشعرة (المقفة) والضغط الناتج عن ازدياد حجم الخلايا في مركز الجريبة .كما يخضع تكوين الافراز للسيطرة الهرمونية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304800"/>
            <a:ext cx="9144000"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0849" y="2967335"/>
            <a:ext cx="4662302" cy="92333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lIns="91440" tIns="45720" rIns="91440" bIns="45720">
            <a:prstTxWarp prst="textStop">
              <a:avLst/>
            </a:prstTxWarp>
            <a:spAutoFit/>
            <a:scene3d>
              <a:camera prst="perspectiveRelaxedModerately"/>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accent4">
                      <a:lumMod val="60000"/>
                      <a:lumOff val="40000"/>
                    </a:schemeClr>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smtClean="0">
                <a:ln w="11430">
                  <a:solidFill>
                    <a:schemeClr val="accent4">
                      <a:lumMod val="60000"/>
                      <a:lumOff val="40000"/>
                    </a:schemeClr>
                  </a:solidFill>
                </a:ln>
                <a:blipFill>
                  <a:blip r:embed="rId2"/>
                  <a:tile tx="0" ty="0" sx="100000" sy="100000" flip="none" algn="tl"/>
                </a:blipFill>
                <a:effectLst>
                  <a:glow rad="228600">
                    <a:schemeClr val="accent2">
                      <a:satMod val="175000"/>
                      <a:alpha val="40000"/>
                    </a:schemeClr>
                  </a:glow>
                  <a:outerShdw blurRad="76200" dist="50800" dir="5400000" algn="tl" rotWithShape="0">
                    <a:srgbClr val="000000">
                      <a:alpha val="65000"/>
                    </a:srgbClr>
                  </a:outerShdw>
                  <a:reflection blurRad="6350" stA="60000" endA="900" endPos="60000" dist="29997" dir="5400000" sy="-100000" algn="bl" rotWithShape="0"/>
                </a:effectLst>
              </a:rPr>
              <a:t>Thank You</a:t>
            </a:r>
            <a:endParaRPr lang="en-US" sz="5400" b="1" cap="none" spc="50" dirty="0">
              <a:ln w="11430">
                <a:solidFill>
                  <a:schemeClr val="accent4">
                    <a:lumMod val="60000"/>
                    <a:lumOff val="40000"/>
                  </a:schemeClr>
                </a:solidFill>
              </a:ln>
              <a:blipFill>
                <a:blip r:embed="rId2"/>
                <a:tile tx="0" ty="0" sx="100000" sy="100000" flip="none" algn="tl"/>
              </a:blipFill>
              <a:effectLst>
                <a:glow rad="228600">
                  <a:schemeClr val="accent2">
                    <a:satMod val="175000"/>
                    <a:alpha val="40000"/>
                  </a:schemeClr>
                </a:glow>
                <a:outerShdw blurRad="76200" dist="50800" dir="5400000" algn="tl" rotWithShape="0">
                  <a:srgbClr val="000000">
                    <a:alpha val="65000"/>
                  </a:srgbClr>
                </a:outerShdw>
                <a:reflection blurRad="6350" stA="60000" endA="900" endPos="60000" dist="29997"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wrap="square" lIns="91440" tIns="45720" rIns="91440" bIns="45720" numCol="1" anchorCtr="0" compatLnSpc="1">
            <a:prstTxWarp prst="textNoShape">
              <a:avLst/>
            </a:prstTxWarp>
          </a:bodyPr>
          <a:lstStyle/>
          <a:p>
            <a:pPr marR="0"/>
            <a:endParaRPr lang="en-US" cap="none" smtClean="0">
              <a:effectLst/>
            </a:endParaRPr>
          </a:p>
        </p:txBody>
      </p:sp>
      <p:sp>
        <p:nvSpPr>
          <p:cNvPr id="10243" name="Subtitle 2"/>
          <p:cNvSpPr>
            <a:spLocks noGrp="1"/>
          </p:cNvSpPr>
          <p:nvPr>
            <p:ph type="subTitle" idx="1"/>
          </p:nvPr>
        </p:nvSpPr>
        <p:spPr/>
        <p:txBody>
          <a:bodyPr/>
          <a:lstStyle/>
          <a:p>
            <a:pPr>
              <a:spcBef>
                <a:spcPct val="0"/>
              </a:spcBef>
            </a:pPr>
            <a:endParaRPr lang="en-US" smtClean="0"/>
          </a:p>
        </p:txBody>
      </p:sp>
      <p:pic>
        <p:nvPicPr>
          <p:cNvPr id="10244" name="Picture 2" descr="E:\free-animated-powerpoint-backgrounds-and-templates-640x464.jpg"/>
          <p:cNvPicPr>
            <a:picLocks noChangeAspect="1" noChangeArrowheads="1"/>
          </p:cNvPicPr>
          <p:nvPr/>
        </p:nvPicPr>
        <p:blipFill>
          <a:blip r:embed="rId2"/>
          <a:srcRect/>
          <a:stretch>
            <a:fillRect/>
          </a:stretch>
        </p:blipFill>
        <p:spPr bwMode="auto">
          <a:xfrm>
            <a:off x="0" y="0"/>
            <a:ext cx="9144000" cy="7239000"/>
          </a:xfrm>
          <a:prstGeom prst="rect">
            <a:avLst/>
          </a:prstGeom>
          <a:noFill/>
          <a:ln w="9525">
            <a:noFill/>
            <a:miter lim="800000"/>
            <a:headEnd/>
            <a:tailEnd/>
          </a:ln>
        </p:spPr>
      </p:pic>
      <p:sp>
        <p:nvSpPr>
          <p:cNvPr id="5" name="Rectangle 4"/>
          <p:cNvSpPr/>
          <p:nvPr/>
        </p:nvSpPr>
        <p:spPr>
          <a:xfrm>
            <a:off x="2285733" y="1066800"/>
            <a:ext cx="6858267" cy="1754326"/>
          </a:xfrm>
          <a:prstGeom prst="rect">
            <a:avLst/>
          </a:prstGeom>
          <a:noFill/>
        </p:spPr>
        <p:txBody>
          <a:bodyPr wrap="square" lIns="91440" tIns="45720" rIns="91440" bIns="45720">
            <a:spAutoFit/>
          </a:bodyPr>
          <a:lstStyle/>
          <a:p>
            <a:pPr algn="ctr" rtl="1"/>
            <a:endParaRPr lang="en-US" sz="5400" dirty="0" smtClean="0">
              <a:solidFill>
                <a:schemeClr val="accent2"/>
              </a:solidFill>
            </a:endParaRPr>
          </a:p>
          <a:p>
            <a:pPr algn="ct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النسج الضامة </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Connective tissue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2285733" y="0"/>
            <a:ext cx="6401067" cy="646331"/>
          </a:xfrm>
          <a:prstGeom prst="rect">
            <a:avLst/>
          </a:prstGeom>
          <a:noFill/>
          <a:effectLst>
            <a:glow rad="228600">
              <a:schemeClr val="accent2">
                <a:satMod val="175000"/>
                <a:alpha val="40000"/>
              </a:schemeClr>
            </a:glow>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en-US" sz="3600" dirty="0" err="1" smtClean="0">
                <a:solidFill>
                  <a:schemeClr val="accent2"/>
                </a:solidFill>
              </a:rPr>
              <a:t>Integumentary</a:t>
            </a:r>
            <a:r>
              <a:rPr lang="en-US" sz="3600" dirty="0" smtClean="0">
                <a:solidFill>
                  <a:schemeClr val="accent2"/>
                </a:solidFill>
              </a:rPr>
              <a:t> system</a:t>
            </a:r>
            <a:endParaRPr lang="en-US" sz="3600" dirty="0">
              <a:solidFill>
                <a:schemeClr val="accent2"/>
              </a:solidFill>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الجهاز الغطائي</a:t>
            </a:r>
            <a:endParaRPr lang="en-US" dirty="0"/>
          </a:p>
        </p:txBody>
      </p:sp>
      <p:sp>
        <p:nvSpPr>
          <p:cNvPr id="3" name="Content Placeholder 2"/>
          <p:cNvSpPr>
            <a:spLocks noGrp="1"/>
          </p:cNvSpPr>
          <p:nvPr>
            <p:ph idx="1"/>
          </p:nvPr>
        </p:nvSpPr>
        <p:spPr/>
        <p:txBody>
          <a:bodyPr/>
          <a:lstStyle/>
          <a:p>
            <a:pPr algn="just" rtl="1"/>
            <a:r>
              <a:rPr lang="ar-IQ" dirty="0" smtClean="0"/>
              <a:t>يشتمل الجهاز الغطائي على الجلد ومشتقاته مثل الاظافر والشعر والغدد , وتتمثل وظائفه بالاتي :-</a:t>
            </a:r>
            <a:endParaRPr lang="en-US" dirty="0" smtClean="0"/>
          </a:p>
          <a:p>
            <a:pPr lvl="0" algn="just" rtl="1"/>
            <a:r>
              <a:rPr lang="ar-IQ" dirty="0" smtClean="0"/>
              <a:t>الحماية من المواد المؤذية والمؤثرة </a:t>
            </a:r>
            <a:endParaRPr lang="en-US" dirty="0" smtClean="0"/>
          </a:p>
          <a:p>
            <a:pPr lvl="0" algn="just" rtl="1"/>
            <a:r>
              <a:rPr lang="ar-IQ" dirty="0" smtClean="0"/>
              <a:t>يشكل حاجز امام دخول الاحياء المجهرية</a:t>
            </a:r>
            <a:endParaRPr lang="en-US" dirty="0" smtClean="0"/>
          </a:p>
          <a:p>
            <a:pPr lvl="0" algn="just" rtl="1"/>
            <a:r>
              <a:rPr lang="ar-IQ" dirty="0" smtClean="0"/>
              <a:t>يساعد على تنظيم درجة الحرارة عن طريق التعرق </a:t>
            </a:r>
            <a:endParaRPr lang="en-US" dirty="0" smtClean="0"/>
          </a:p>
          <a:p>
            <a:pPr algn="just" rtl="1">
              <a:buFont typeface="Wingdings" pitchFamily="2" charset="2"/>
              <a:buChar char="§"/>
            </a:pPr>
            <a:r>
              <a:rPr lang="ar-IQ" dirty="0" smtClean="0"/>
              <a:t>يعتبر اوسع جهاز حسي في الجسم لاستلام الحوافز الخاصة باللمس والحرارة والالم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الجلد </a:t>
            </a:r>
            <a:endParaRPr lang="en-US" dirty="0"/>
          </a:p>
        </p:txBody>
      </p:sp>
      <p:sp>
        <p:nvSpPr>
          <p:cNvPr id="3" name="Content Placeholder 2"/>
          <p:cNvSpPr>
            <a:spLocks noGrp="1"/>
          </p:cNvSpPr>
          <p:nvPr>
            <p:ph idx="1"/>
          </p:nvPr>
        </p:nvSpPr>
        <p:spPr/>
        <p:txBody>
          <a:bodyPr>
            <a:normAutofit fontScale="62500" lnSpcReduction="20000"/>
          </a:bodyPr>
          <a:lstStyle/>
          <a:p>
            <a:pPr algn="just" rtl="1">
              <a:buNone/>
            </a:pPr>
            <a:r>
              <a:rPr lang="ar-IQ" dirty="0" smtClean="0"/>
              <a:t>يتكون الجلد من :- </a:t>
            </a:r>
            <a:endParaRPr lang="en-US" dirty="0" smtClean="0"/>
          </a:p>
          <a:p>
            <a:pPr lvl="0" algn="just" rtl="1">
              <a:buNone/>
            </a:pPr>
            <a:r>
              <a:rPr lang="ar-IQ" dirty="0" smtClean="0"/>
              <a:t>البشرة </a:t>
            </a:r>
            <a:r>
              <a:rPr lang="en-US" dirty="0" smtClean="0"/>
              <a:t>Epidermis</a:t>
            </a:r>
            <a:r>
              <a:rPr lang="ar-IQ" dirty="0" smtClean="0"/>
              <a:t>:- وهي نسيج ظهاري طبقي مكوون من الطبقات الاتية :</a:t>
            </a:r>
            <a:endParaRPr lang="en-US" dirty="0" smtClean="0"/>
          </a:p>
          <a:p>
            <a:pPr lvl="0" algn="just" rtl="1">
              <a:buNone/>
            </a:pPr>
            <a:r>
              <a:rPr lang="ar-IQ" dirty="0" smtClean="0"/>
              <a:t>الطبقة المولدة </a:t>
            </a:r>
            <a:r>
              <a:rPr lang="en-US" dirty="0" smtClean="0"/>
              <a:t>The Stratum </a:t>
            </a:r>
            <a:r>
              <a:rPr lang="en-US" dirty="0" err="1" smtClean="0"/>
              <a:t>germinativum</a:t>
            </a:r>
            <a:r>
              <a:rPr lang="ar-IQ" dirty="0" smtClean="0"/>
              <a:t>: وتتالف من طبقة واحدة من خلايا عمودية او مكعبة نشطة اانقساميا , والخلايا ذات بروزات تثبتها بالطبقة القاعدية مع وجود انصاف اجسام الرابطة </a:t>
            </a:r>
            <a:r>
              <a:rPr lang="en-US" dirty="0" err="1" smtClean="0"/>
              <a:t>hemidesmosomes</a:t>
            </a:r>
            <a:r>
              <a:rPr lang="ar-IQ" dirty="0" smtClean="0"/>
              <a:t> وتكون الاجسام الرابطة تامة </a:t>
            </a:r>
            <a:r>
              <a:rPr lang="en-US" dirty="0" err="1" smtClean="0"/>
              <a:t>desmosomes</a:t>
            </a:r>
            <a:r>
              <a:rPr lang="ar-IQ" dirty="0" smtClean="0"/>
              <a:t> على السطوح الجانبية والعليا .</a:t>
            </a:r>
            <a:endParaRPr lang="en-US" dirty="0" smtClean="0"/>
          </a:p>
          <a:p>
            <a:pPr lvl="0" algn="just" rtl="1">
              <a:buNone/>
            </a:pPr>
            <a:r>
              <a:rPr lang="ar-IQ" dirty="0" smtClean="0"/>
              <a:t>الطبقة الشوكية</a:t>
            </a:r>
            <a:r>
              <a:rPr lang="en-US" dirty="0" smtClean="0"/>
              <a:t>The stratum </a:t>
            </a:r>
            <a:r>
              <a:rPr lang="en-US" dirty="0" err="1" smtClean="0"/>
              <a:t>spinosum</a:t>
            </a:r>
            <a:r>
              <a:rPr lang="en-US" dirty="0" smtClean="0"/>
              <a:t>  </a:t>
            </a:r>
            <a:r>
              <a:rPr lang="ar-IQ" dirty="0" smtClean="0"/>
              <a:t>:- تتالف من عدة طبقات من خلايا عديدة الاضلاع ,ذات بروزات تقابل مثيلاتها في الخلايا الاخرى ,كما تحتوي هذه الطبقة على الخلايا الصباغية </a:t>
            </a:r>
            <a:r>
              <a:rPr lang="en-US" dirty="0" err="1" smtClean="0"/>
              <a:t>melanocytes</a:t>
            </a:r>
            <a:r>
              <a:rPr lang="ar-IQ" dirty="0" smtClean="0"/>
              <a:t>.</a:t>
            </a:r>
            <a:endParaRPr lang="en-US" dirty="0" smtClean="0"/>
          </a:p>
          <a:p>
            <a:pPr lvl="0" algn="just" rtl="1">
              <a:buNone/>
            </a:pPr>
            <a:r>
              <a:rPr lang="ar-IQ" dirty="0" smtClean="0"/>
              <a:t>الطبقة الحبيبية</a:t>
            </a:r>
            <a:r>
              <a:rPr lang="en-US" dirty="0" smtClean="0"/>
              <a:t>The stratum </a:t>
            </a:r>
            <a:r>
              <a:rPr lang="en-US" dirty="0" err="1" smtClean="0"/>
              <a:t>granulosum</a:t>
            </a:r>
            <a:r>
              <a:rPr lang="en-US" dirty="0" smtClean="0"/>
              <a:t> </a:t>
            </a:r>
            <a:r>
              <a:rPr lang="ar-IQ" dirty="0" smtClean="0"/>
              <a:t>:- تتكون هذه الطبقة من 3- 5 طبقات من خلايا مسطحة ذات حبيبات من الكيراتين الزجاجي </a:t>
            </a:r>
            <a:r>
              <a:rPr lang="en-US" dirty="0" err="1" smtClean="0"/>
              <a:t>Keratohyalin</a:t>
            </a:r>
            <a:r>
              <a:rPr lang="ar-IQ" dirty="0" smtClean="0"/>
              <a:t> ونتيجة لتجمع هذه الحبيبات تبدا الخلايا بالموت.</a:t>
            </a:r>
            <a:endParaRPr lang="en-US" dirty="0" smtClean="0"/>
          </a:p>
          <a:p>
            <a:pPr algn="just">
              <a:buNone/>
            </a:pPr>
            <a:r>
              <a:rPr lang="ar-IQ" dirty="0" smtClean="0"/>
              <a:t>الطبقة الشفافة </a:t>
            </a:r>
            <a:r>
              <a:rPr lang="en-US" dirty="0" smtClean="0"/>
              <a:t>The stratum </a:t>
            </a:r>
            <a:r>
              <a:rPr lang="en-US" dirty="0" err="1" smtClean="0"/>
              <a:t>lucidum</a:t>
            </a:r>
            <a:r>
              <a:rPr lang="ar-IQ" dirty="0" smtClean="0"/>
              <a:t> :- وهي طبقة شفافة رائقة سمكها 3-5 خلايا مسطحة متراصة غير مميزة كوحدات منفصلة . انويتها غير واضحة او معدومة , والسيتوبلازم ذوكيراتين زجاجي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just" rtl="1">
              <a:buNone/>
            </a:pPr>
            <a:r>
              <a:rPr lang="ar-IQ" dirty="0" smtClean="0"/>
              <a:t>الطبقة المتقرنة </a:t>
            </a:r>
            <a:r>
              <a:rPr lang="en-US" dirty="0" smtClean="0"/>
              <a:t>The stratum </a:t>
            </a:r>
            <a:r>
              <a:rPr lang="en-US" dirty="0" err="1" smtClean="0"/>
              <a:t>corneum</a:t>
            </a:r>
            <a:r>
              <a:rPr lang="ar-IQ" dirty="0" smtClean="0"/>
              <a:t>:- وتتكون من خلايا شفافة مسطحة حرشفية الشكل , ذات كيراتين كثير ومفقود النواة , وتعرف السطحية منها بالطبقة الساقطة </a:t>
            </a:r>
            <a:r>
              <a:rPr lang="en-US" dirty="0" err="1" smtClean="0"/>
              <a:t>St.disjunctum</a:t>
            </a:r>
            <a:r>
              <a:rPr lang="ar-IQ" dirty="0" smtClean="0"/>
              <a:t> والتي تكون خلاياها ميتة .</a:t>
            </a:r>
            <a:endParaRPr lang="en-US" dirty="0" smtClean="0"/>
          </a:p>
          <a:p>
            <a:pPr algn="just" rtl="1">
              <a:buNone/>
            </a:pPr>
            <a:r>
              <a:rPr lang="ar-IQ" dirty="0" smtClean="0"/>
              <a:t>يختلف الجلد السميك </a:t>
            </a:r>
            <a:r>
              <a:rPr lang="en-US" dirty="0" smtClean="0"/>
              <a:t>thick skin</a:t>
            </a:r>
            <a:r>
              <a:rPr lang="ar-IQ" dirty="0" smtClean="0"/>
              <a:t> عن الجلد الرقيق </a:t>
            </a:r>
            <a:r>
              <a:rPr lang="en-US" dirty="0" smtClean="0"/>
              <a:t>thin skin</a:t>
            </a:r>
            <a:r>
              <a:rPr lang="ar-IQ" dirty="0" smtClean="0"/>
              <a:t> في ان الطبقات السابقة تكون مختزلة في الجلد الرقيق مع انعدام الشفافة على الاغلب واستمرار المولدة كصف واحد .</a:t>
            </a:r>
            <a:endParaRPr lang="en-US" dirty="0" smtClean="0"/>
          </a:p>
          <a:p>
            <a:pPr algn="just" rtl="1"/>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381000"/>
            <a:ext cx="9143999"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228600"/>
            <a:ext cx="9144000"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انواع خلايا البشرة </a:t>
            </a:r>
            <a:endParaRPr lang="en-US" dirty="0"/>
          </a:p>
        </p:txBody>
      </p:sp>
      <p:sp>
        <p:nvSpPr>
          <p:cNvPr id="3" name="Content Placeholder 2"/>
          <p:cNvSpPr>
            <a:spLocks noGrp="1"/>
          </p:cNvSpPr>
          <p:nvPr>
            <p:ph idx="1"/>
          </p:nvPr>
        </p:nvSpPr>
        <p:spPr/>
        <p:txBody>
          <a:bodyPr>
            <a:normAutofit fontScale="62500" lnSpcReduction="20000"/>
          </a:bodyPr>
          <a:lstStyle/>
          <a:p>
            <a:pPr lvl="0" algn="just" rtl="1"/>
            <a:r>
              <a:rPr lang="ar-IQ" dirty="0" smtClean="0"/>
              <a:t>الخلية الكيراتينية </a:t>
            </a:r>
            <a:r>
              <a:rPr lang="en-US" dirty="0" err="1" smtClean="0"/>
              <a:t>keratinocyte</a:t>
            </a:r>
            <a:r>
              <a:rPr lang="ar-IQ" dirty="0" smtClean="0"/>
              <a:t>:وهي الخلية السائدة في النسيج الظهاري للبشرة , ويختلف شكل الخلية وكمية الكيراتين فيها تبعا لموقعها في البشرة , وتكون السطحية منها مسطحة ويحل فيها الكيراتين محل السايتوبلازم والنواة مما يؤدي الى موتها وتقشرها .</a:t>
            </a:r>
            <a:endParaRPr lang="en-US" dirty="0" smtClean="0"/>
          </a:p>
          <a:p>
            <a:pPr lvl="0" algn="just" rtl="1"/>
            <a:r>
              <a:rPr lang="ar-IQ" dirty="0" smtClean="0"/>
              <a:t>الخلية الميلانية </a:t>
            </a:r>
            <a:r>
              <a:rPr lang="en-US" dirty="0" err="1" smtClean="0"/>
              <a:t>melanocyte</a:t>
            </a:r>
            <a:r>
              <a:rPr lang="ar-IQ" dirty="0" smtClean="0"/>
              <a:t> : خلية ذات لون بني غامق , يوجد جسمها تحت خلايا الطبقة المولدة وللخلية جسم كروي تمتد منه بروزات طويلة بين خلايا الطبقة المولدة والشوكية ويحصل داخل الخلية تكوين صبغة الميلانين بوجود انزيم ال </a:t>
            </a:r>
            <a:r>
              <a:rPr lang="en-US" dirty="0" err="1" smtClean="0"/>
              <a:t>tyrosinase</a:t>
            </a:r>
            <a:r>
              <a:rPr lang="ar-IQ" dirty="0" smtClean="0"/>
              <a:t>.</a:t>
            </a:r>
            <a:endParaRPr lang="en-US" dirty="0" smtClean="0"/>
          </a:p>
          <a:p>
            <a:pPr lvl="0" algn="just" rtl="1"/>
            <a:r>
              <a:rPr lang="ar-IQ" dirty="0" smtClean="0"/>
              <a:t>خلية لانكرهانس </a:t>
            </a:r>
            <a:r>
              <a:rPr lang="en-US" dirty="0" err="1" smtClean="0"/>
              <a:t>Langerhans</a:t>
            </a:r>
            <a:r>
              <a:rPr lang="en-US" dirty="0" smtClean="0"/>
              <a:t> cells</a:t>
            </a:r>
          </a:p>
          <a:p>
            <a:pPr algn="just" rtl="1"/>
            <a:r>
              <a:rPr lang="ar-IQ" dirty="0" smtClean="0"/>
              <a:t>خلية نجمية توجد في الطبقة الشوكية لها سايتوبلازم شفاف خالي من الخيوط التوترية ويحتوي على تراكيب غير حية , قضبانية الشكل تدعى حبيبات بيربك </a:t>
            </a:r>
            <a:r>
              <a:rPr lang="en-US" dirty="0" err="1" smtClean="0"/>
              <a:t>Birbeck</a:t>
            </a:r>
            <a:r>
              <a:rPr lang="en-US" dirty="0" smtClean="0"/>
              <a:t> granules</a:t>
            </a:r>
            <a:r>
              <a:rPr lang="ar-IQ" dirty="0" smtClean="0"/>
              <a:t> , وتحمل على سطحها المستضدات العامة للخلايا اللمفاوية والخلية الوحيدة وبذلك تلعب دورا مناعيا في الجسم .</a:t>
            </a:r>
            <a:endParaRPr lang="en-US" dirty="0" smtClean="0"/>
          </a:p>
          <a:p>
            <a:pPr lvl="0" algn="just" rtl="1"/>
            <a:r>
              <a:rPr lang="ar-IQ" dirty="0" smtClean="0"/>
              <a:t>خلية ميركل </a:t>
            </a:r>
            <a:r>
              <a:rPr lang="en-US" dirty="0" err="1" smtClean="0"/>
              <a:t>merkels</a:t>
            </a:r>
            <a:r>
              <a:rPr lang="en-US" dirty="0" smtClean="0"/>
              <a:t> cell</a:t>
            </a:r>
          </a:p>
          <a:p>
            <a:pPr algn="just"/>
            <a:r>
              <a:rPr lang="ar-IQ" dirty="0" smtClean="0"/>
              <a:t>خلية تشبه الخلايا الظهارية مظهريا لكن سايتوبلازمها ذو حبيبات صغيرة كثيفة فضلا عن وجود حزم من لييفات توترية , وتعمل كمستلمات عصبية</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44</TotalTime>
  <Words>1383</Words>
  <Application>Microsoft Office PowerPoint</Application>
  <PresentationFormat>On-screen Show (4:3)</PresentationFormat>
  <Paragraphs>70</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Theme</vt:lpstr>
      <vt:lpstr>Slide 1</vt:lpstr>
      <vt:lpstr>Slide 2</vt:lpstr>
      <vt:lpstr>Slide 3</vt:lpstr>
      <vt:lpstr>الجهاز الغطائي</vt:lpstr>
      <vt:lpstr>الجلد </vt:lpstr>
      <vt:lpstr>Slide 6</vt:lpstr>
      <vt:lpstr>Slide 7</vt:lpstr>
      <vt:lpstr>Slide 8</vt:lpstr>
      <vt:lpstr>انواع خلايا البشرة </vt:lpstr>
      <vt:lpstr>الادمة </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ssc</dc:creator>
  <cp:lastModifiedBy>ssc</cp:lastModifiedBy>
  <cp:revision>5</cp:revision>
  <dcterms:created xsi:type="dcterms:W3CDTF">2014-12-17T19:11:51Z</dcterms:created>
  <dcterms:modified xsi:type="dcterms:W3CDTF">2014-12-17T20:19:17Z</dcterms:modified>
</cp:coreProperties>
</file>